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58" r:id="rId4"/>
    <p:sldId id="257" r:id="rId5"/>
    <p:sldId id="260" r:id="rId6"/>
    <p:sldId id="261" r:id="rId7"/>
    <p:sldId id="267" r:id="rId8"/>
    <p:sldId id="264" r:id="rId9"/>
    <p:sldId id="263" r:id="rId10"/>
    <p:sldId id="268" r:id="rId11"/>
    <p:sldId id="269" r:id="rId12"/>
    <p:sldId id="274" r:id="rId13"/>
    <p:sldId id="277" r:id="rId14"/>
    <p:sldId id="270" r:id="rId15"/>
    <p:sldId id="275" r:id="rId16"/>
    <p:sldId id="278" r:id="rId17"/>
    <p:sldId id="271" r:id="rId18"/>
    <p:sldId id="276" r:id="rId19"/>
    <p:sldId id="279" r:id="rId20"/>
    <p:sldId id="280" r:id="rId21"/>
    <p:sldId id="281" r:id="rId22"/>
    <p:sldId id="25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B86CC7B-7BD5-4EF8-BEAC-ABC33E82DFAD}" type="datetimeFigureOut">
              <a:rPr lang="en-US" smtClean="0"/>
              <a:t>5/16/2013</a:t>
            </a:fld>
            <a:endParaRPr lang="en-US"/>
          </a:p>
        </p:txBody>
      </p:sp>
      <p:sp>
        <p:nvSpPr>
          <p:cNvPr id="8" name="Slide Number Placeholder 7"/>
          <p:cNvSpPr>
            <a:spLocks noGrp="1"/>
          </p:cNvSpPr>
          <p:nvPr>
            <p:ph type="sldNum" sz="quarter" idx="11"/>
          </p:nvPr>
        </p:nvSpPr>
        <p:spPr/>
        <p:txBody>
          <a:bodyPr/>
          <a:lstStyle/>
          <a:p>
            <a:fld id="{D03B912E-61A4-4EA7-9FB0-398F62BD63EF}"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6CC7B-7BD5-4EF8-BEAC-ABC33E82DFAD}"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B912E-61A4-4EA7-9FB0-398F62BD63EF}"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B86CC7B-7BD5-4EF8-BEAC-ABC33E82DFAD}" type="datetimeFigureOut">
              <a:rPr lang="en-US" smtClean="0"/>
              <a:t>5/16/2013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3B912E-61A4-4EA7-9FB0-398F62BD63EF}"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6CC7B-7BD5-4EF8-BEAC-ABC33E82DFAD}" type="datetimeFigureOut">
              <a:rPr lang="en-US" smtClean="0"/>
              <a:t>5/16/2013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6CC7B-7BD5-4EF8-BEAC-ABC33E82DFAD}" type="datetimeFigureOut">
              <a:rPr lang="en-US" smtClean="0"/>
              <a:t>5/16/2013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6CC7B-7BD5-4EF8-BEAC-ABC33E82DFAD}"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6CC7B-7BD5-4EF8-BEAC-ABC33E82DFAD}"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B86CC7B-7BD5-4EF8-BEAC-ABC33E82DFAD}" type="datetimeFigureOut">
              <a:rPr lang="en-US" smtClean="0"/>
              <a:t>5/16/2013</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D03B912E-61A4-4EA7-9FB0-398F62BD63EF}"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interwar.tumblr.com/post/4228837318/d-day-letter-to-troops-from-general-eisenhower" TargetMode="External"/><Relationship Id="rId13" Type="http://schemas.openxmlformats.org/officeDocument/2006/relationships/hyperlink" Target="http://commons.wikimedia.org/wiki/File:Paris_Eiffel_Tower_On_Completion.jpg" TargetMode="External"/><Relationship Id="rId3" Type="http://schemas.openxmlformats.org/officeDocument/2006/relationships/hyperlink" Target="http://www.archives.gov/education/lessons/d-day-memo/images/d-day-memo.jpg" TargetMode="External"/><Relationship Id="rId7" Type="http://schemas.openxmlformats.org/officeDocument/2006/relationships/hyperlink" Target="http://news.bbc.co.uk/nol/shared/spl/hi/europe/02/euro_borders/img/map8.gif" TargetMode="External"/><Relationship Id="rId12" Type="http://schemas.openxmlformats.org/officeDocument/2006/relationships/hyperlink" Target="http://images.fineartamerica.com/images-medium-large/eiffel-tower-at-dusk-with-paris-skyline-axiom-photographic.jpg" TargetMode="External"/><Relationship Id="rId2" Type="http://schemas.openxmlformats.org/officeDocument/2006/relationships/hyperlink" Target="http://www.archives.gov/education/lessons/d-day-memo/" TargetMode="External"/><Relationship Id="rId1" Type="http://schemas.openxmlformats.org/officeDocument/2006/relationships/slideLayout" Target="../slideLayouts/slideLayout2.xml"/><Relationship Id="rId6" Type="http://schemas.openxmlformats.org/officeDocument/2006/relationships/hyperlink" Target="http://news.bbc.co.uk/2/shared/spl/hi/europe/02/euro_borders/html/8.stm" TargetMode="External"/><Relationship Id="rId11" Type="http://schemas.openxmlformats.org/officeDocument/2006/relationships/hyperlink" Target="http://25.media.tumblr.com/tumblr_m16rihrja31rrd8g6o1_400.jpg" TargetMode="External"/><Relationship Id="rId5" Type="http://schemas.openxmlformats.org/officeDocument/2006/relationships/hyperlink" Target="http://www.guardian.co.uk/world/2004/may/28/secondworldwar.features111" TargetMode="External"/><Relationship Id="rId10" Type="http://schemas.openxmlformats.org/officeDocument/2006/relationships/hyperlink" Target="http://www.fodey.com/generators/newspaper/snippet.asp" TargetMode="External"/><Relationship Id="rId4" Type="http://schemas.openxmlformats.org/officeDocument/2006/relationships/hyperlink" Target="http://www.nationalww2museum.org/education/for-teachers/lesson-plans/ike-speaks.pdf" TargetMode="External"/><Relationship Id="rId9" Type="http://schemas.openxmlformats.org/officeDocument/2006/relationships/hyperlink" Target="http://24.media.tumblr.com/tumblr_liwsneWYem1qaac0mo1_500.png" TargetMode="External"/><Relationship Id="rId14" Type="http://schemas.openxmlformats.org/officeDocument/2006/relationships/hyperlink" Target="http://www.bbc.co.uk/schools/gcsebitesize/history/mwh/ir2/berlinwallrev2.s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if “D-Day” Failed?</a:t>
            </a:r>
            <a:endParaRPr lang="en-US" dirty="0"/>
          </a:p>
        </p:txBody>
      </p:sp>
      <p:sp>
        <p:nvSpPr>
          <p:cNvPr id="3" name="Subtitle 2"/>
          <p:cNvSpPr>
            <a:spLocks noGrp="1"/>
          </p:cNvSpPr>
          <p:nvPr>
            <p:ph type="subTitle" idx="1"/>
          </p:nvPr>
        </p:nvSpPr>
        <p:spPr/>
        <p:txBody>
          <a:bodyPr/>
          <a:lstStyle/>
          <a:p>
            <a:r>
              <a:rPr lang="en-US" dirty="0" smtClean="0"/>
              <a:t>Joseph Cornett</a:t>
            </a:r>
            <a:endParaRPr lang="en-US" dirty="0"/>
          </a:p>
        </p:txBody>
      </p:sp>
    </p:spTree>
    <p:extLst>
      <p:ext uri="{BB962C8B-B14F-4D97-AF65-F5344CB8AC3E}">
        <p14:creationId xmlns:p14="http://schemas.microsoft.com/office/powerpoint/2010/main" val="3229318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315200" cy="1293592"/>
          </a:xfrm>
        </p:spPr>
        <p:txBody>
          <a:bodyPr>
            <a:normAutofit fontScale="90000"/>
          </a:bodyPr>
          <a:lstStyle/>
          <a:p>
            <a:r>
              <a:rPr lang="en-US" dirty="0" smtClean="0"/>
              <a:t>Point of Diversion:</a:t>
            </a:r>
            <a:br>
              <a:rPr lang="en-US" dirty="0" smtClean="0"/>
            </a:br>
            <a:r>
              <a:rPr lang="en-US" dirty="0" smtClean="0"/>
              <a:t>Operation Neptune Fails</a:t>
            </a:r>
            <a:endParaRPr lang="en-US" dirty="0"/>
          </a:p>
        </p:txBody>
      </p:sp>
    </p:spTree>
    <p:extLst>
      <p:ext uri="{BB962C8B-B14F-4D97-AF65-F5344CB8AC3E}">
        <p14:creationId xmlns:p14="http://schemas.microsoft.com/office/powerpoint/2010/main" val="3940177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315200" cy="1293592"/>
          </a:xfrm>
        </p:spPr>
        <p:txBody>
          <a:bodyPr>
            <a:normAutofit fontScale="90000"/>
          </a:bodyPr>
          <a:lstStyle/>
          <a:p>
            <a:r>
              <a:rPr lang="en-US" dirty="0" smtClean="0"/>
              <a:t>Event #1: Aftermath of the failed Operation Neptune</a:t>
            </a:r>
            <a:endParaRPr lang="en-US" dirty="0"/>
          </a:p>
        </p:txBody>
      </p:sp>
    </p:spTree>
    <p:extLst>
      <p:ext uri="{BB962C8B-B14F-4D97-AF65-F5344CB8AC3E}">
        <p14:creationId xmlns:p14="http://schemas.microsoft.com/office/powerpoint/2010/main" val="2140838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52600"/>
            <a:ext cx="3048000" cy="1154097"/>
          </a:xfrm>
        </p:spPr>
        <p:txBody>
          <a:bodyPr>
            <a:normAutofit fontScale="90000"/>
          </a:bodyPr>
          <a:lstStyle/>
          <a:p>
            <a:r>
              <a:rPr lang="en-US" dirty="0" smtClean="0"/>
              <a:t>Letter from Eisenhower to Troops: June 8, 1944</a:t>
            </a:r>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152400"/>
            <a:ext cx="4495800" cy="6645252"/>
          </a:xfrm>
          <a:prstGeom prst="rect">
            <a:avLst/>
          </a:prstGeom>
        </p:spPr>
      </p:pic>
    </p:spTree>
    <p:extLst>
      <p:ext uri="{BB962C8B-B14F-4D97-AF65-F5344CB8AC3E}">
        <p14:creationId xmlns:p14="http://schemas.microsoft.com/office/powerpoint/2010/main" val="2752981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7315200" cy="1154097"/>
          </a:xfrm>
        </p:spPr>
        <p:txBody>
          <a:bodyPr>
            <a:noAutofit/>
          </a:bodyPr>
          <a:lstStyle/>
          <a:p>
            <a:r>
              <a:rPr lang="en-US" sz="3500" dirty="0" smtClean="0"/>
              <a:t>“Fireside Chat”: </a:t>
            </a:r>
            <a:r>
              <a:rPr lang="en-US" sz="3500" dirty="0"/>
              <a:t>R</a:t>
            </a:r>
            <a:r>
              <a:rPr lang="en-US" sz="3500" dirty="0" smtClean="0"/>
              <a:t>adio </a:t>
            </a:r>
            <a:r>
              <a:rPr lang="en-US" sz="3500" dirty="0"/>
              <a:t>A</a:t>
            </a:r>
            <a:r>
              <a:rPr lang="en-US" sz="3500" dirty="0" smtClean="0"/>
              <a:t>ddress from Roosevelt to American Citizens</a:t>
            </a:r>
            <a:endParaRPr lang="en-US" sz="3500" dirty="0"/>
          </a:p>
        </p:txBody>
      </p:sp>
      <p:sp>
        <p:nvSpPr>
          <p:cNvPr id="5" name="Content Placeholder 4"/>
          <p:cNvSpPr>
            <a:spLocks noGrp="1"/>
          </p:cNvSpPr>
          <p:nvPr>
            <p:ph idx="1"/>
          </p:nvPr>
        </p:nvSpPr>
        <p:spPr>
          <a:xfrm>
            <a:off x="228600" y="1295400"/>
            <a:ext cx="8763000" cy="5334000"/>
          </a:xfrm>
        </p:spPr>
        <p:txBody>
          <a:bodyPr>
            <a:noAutofit/>
          </a:bodyPr>
          <a:lstStyle/>
          <a:p>
            <a:r>
              <a:rPr lang="en-US" sz="1100" dirty="0" smtClean="0"/>
              <a:t>Sunday afternoon, June 11, 1944:</a:t>
            </a:r>
          </a:p>
          <a:p>
            <a:endParaRPr lang="en-US" sz="1100" dirty="0" smtClean="0"/>
          </a:p>
          <a:p>
            <a:r>
              <a:rPr lang="en-US" sz="1100" dirty="0" smtClean="0"/>
              <a:t>The opening is as follows:</a:t>
            </a:r>
          </a:p>
          <a:p>
            <a:pPr lvl="1"/>
            <a:endParaRPr lang="en-US" sz="1100" dirty="0" smtClean="0"/>
          </a:p>
          <a:p>
            <a:pPr marL="45720" indent="0">
              <a:buNone/>
            </a:pPr>
            <a:r>
              <a:rPr lang="en-US" sz="1100" dirty="0"/>
              <a:t>Good evening, friends.</a:t>
            </a:r>
          </a:p>
          <a:p>
            <a:pPr marL="45720" indent="0">
              <a:buNone/>
            </a:pPr>
            <a:r>
              <a:rPr lang="en-US" sz="1100" dirty="0" smtClean="0"/>
              <a:t/>
            </a:r>
            <a:br>
              <a:rPr lang="en-US" sz="1100" dirty="0" smtClean="0"/>
            </a:br>
            <a:r>
              <a:rPr lang="en-US" sz="1100" dirty="0" smtClean="0"/>
              <a:t>This </a:t>
            </a:r>
            <a:r>
              <a:rPr lang="en-US" sz="1100" dirty="0"/>
              <a:t>is your President speaking.</a:t>
            </a:r>
          </a:p>
          <a:p>
            <a:pPr marL="45720" indent="0">
              <a:buNone/>
            </a:pPr>
            <a:r>
              <a:rPr lang="en-US" sz="1100" dirty="0" smtClean="0"/>
              <a:t/>
            </a:r>
            <a:br>
              <a:rPr lang="en-US" sz="1100" dirty="0" smtClean="0"/>
            </a:br>
            <a:r>
              <a:rPr lang="en-US" sz="1100" dirty="0" smtClean="0"/>
              <a:t>As </a:t>
            </a:r>
            <a:r>
              <a:rPr lang="en-US" sz="1100" dirty="0"/>
              <a:t>your President, it is my solemn duty to notify the American people of important occurrences in the interests of this nation of ours both at home and abroad.</a:t>
            </a:r>
          </a:p>
          <a:p>
            <a:pPr marL="45720" indent="0">
              <a:buNone/>
            </a:pPr>
            <a:r>
              <a:rPr lang="en-US" sz="1100" dirty="0" smtClean="0"/>
              <a:t/>
            </a:r>
            <a:br>
              <a:rPr lang="en-US" sz="1100" dirty="0" smtClean="0"/>
            </a:br>
            <a:r>
              <a:rPr lang="en-US" sz="1100" dirty="0" smtClean="0"/>
              <a:t>Over </a:t>
            </a:r>
            <a:r>
              <a:rPr lang="en-US" sz="1100" dirty="0"/>
              <a:t>the past few months in our continued efforts against the Axis powers, we and our allies have been developing a complex joint operation: an amphibious landing the likes of which the world has never seen, in order to break through the enemy’s defenses on the shores of northern France and free our allies in France from the forced yoke of Nazi occupation.</a:t>
            </a:r>
          </a:p>
          <a:p>
            <a:pPr marL="45720" indent="0">
              <a:buNone/>
            </a:pPr>
            <a:r>
              <a:rPr lang="en-US" sz="1100" dirty="0" smtClean="0"/>
              <a:t/>
            </a:r>
            <a:br>
              <a:rPr lang="en-US" sz="1100" dirty="0" smtClean="0"/>
            </a:br>
            <a:r>
              <a:rPr lang="en-US" sz="1100" dirty="0" smtClean="0"/>
              <a:t>Under </a:t>
            </a:r>
            <a:r>
              <a:rPr lang="en-US" sz="1100" dirty="0"/>
              <a:t>the command of the brilliant Supreme Allied Commander, our General Dwight D. Eisenhower, every soldier involved in this massive operation has given all their effort in the pursuit of Global Liberty and Freedom.</a:t>
            </a:r>
          </a:p>
          <a:p>
            <a:pPr marL="45720" indent="0">
              <a:buNone/>
            </a:pPr>
            <a:r>
              <a:rPr lang="en-US" sz="1100" dirty="0" smtClean="0"/>
              <a:t/>
            </a:r>
            <a:br>
              <a:rPr lang="en-US" sz="1100" dirty="0" smtClean="0"/>
            </a:br>
            <a:r>
              <a:rPr lang="en-US" sz="1100" dirty="0" smtClean="0"/>
              <a:t>On </a:t>
            </a:r>
            <a:r>
              <a:rPr lang="en-US" sz="1100" dirty="0"/>
              <a:t>the sixth of June in this year, over one hundred and fifty thousand Allied troops participated in the most valiant expedition this world has ever seen. Their courage was unmet, their valor immutable, the sound of their honor unmuted over the crashing of waves on the Normandy beaches.</a:t>
            </a:r>
          </a:p>
          <a:p>
            <a:pPr marL="45720" indent="0">
              <a:buNone/>
            </a:pPr>
            <a:r>
              <a:rPr lang="en-US" sz="1100" dirty="0" smtClean="0"/>
              <a:t/>
            </a:r>
            <a:br>
              <a:rPr lang="en-US" sz="1100" dirty="0" smtClean="0"/>
            </a:br>
            <a:r>
              <a:rPr lang="en-US" sz="1100" dirty="0" smtClean="0"/>
              <a:t>Despite </a:t>
            </a:r>
            <a:r>
              <a:rPr lang="en-US" sz="1100" dirty="0"/>
              <a:t>the best efforts of our brave men, Fortune was not in their favor. Our counter-intelligence was unsuccessful in belying our point of assault, and the full force of our enemies was brought to bear. When a superior soldier must wade through hundreds of meters of water before he may engage his enemy, the inferior soldier who shoots a man that cannot fight may push his ill-gotten advantage.</a:t>
            </a:r>
          </a:p>
          <a:p>
            <a:pPr marL="45720" indent="0">
              <a:buNone/>
            </a:pPr>
            <a:r>
              <a:rPr lang="en-US" sz="1100" dirty="0" smtClean="0"/>
              <a:t/>
            </a:r>
            <a:br>
              <a:rPr lang="en-US" sz="1100" dirty="0" smtClean="0"/>
            </a:br>
            <a:r>
              <a:rPr lang="en-US" sz="1100" dirty="0" smtClean="0"/>
              <a:t>Do </a:t>
            </a:r>
            <a:r>
              <a:rPr lang="en-US" sz="1100" dirty="0"/>
              <a:t>not fear, People of the Free World, for the fight against Tyranny and Oppression shall continue unabated. We shall fight on land, on sea, by air; by voice, by shout, by cries of Freedom. The American Spirit has met oppression before and every time we have risen to the challenge </a:t>
            </a:r>
            <a:r>
              <a:rPr lang="en-US" sz="1100" dirty="0" smtClean="0"/>
              <a:t> (…)</a:t>
            </a:r>
            <a:endParaRPr lang="en-US" sz="1100" dirty="0"/>
          </a:p>
        </p:txBody>
      </p:sp>
    </p:spTree>
    <p:extLst>
      <p:ext uri="{BB962C8B-B14F-4D97-AF65-F5344CB8AC3E}">
        <p14:creationId xmlns:p14="http://schemas.microsoft.com/office/powerpoint/2010/main" val="2128648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3200"/>
            <a:ext cx="7315200" cy="1293592"/>
          </a:xfrm>
        </p:spPr>
        <p:txBody>
          <a:bodyPr>
            <a:normAutofit fontScale="90000"/>
          </a:bodyPr>
          <a:lstStyle/>
          <a:p>
            <a:r>
              <a:rPr lang="en-US" dirty="0" smtClean="0"/>
              <a:t>Event #2: With a stagnant Western Front, the Russians on the Eastern Front take both Berlin and Paris</a:t>
            </a:r>
            <a:endParaRPr lang="en-US" dirty="0"/>
          </a:p>
        </p:txBody>
      </p:sp>
    </p:spTree>
    <p:extLst>
      <p:ext uri="{BB962C8B-B14F-4D97-AF65-F5344CB8AC3E}">
        <p14:creationId xmlns:p14="http://schemas.microsoft.com/office/powerpoint/2010/main" val="356759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3048000" cy="1371600"/>
          </a:xfrm>
        </p:spPr>
        <p:txBody>
          <a:bodyPr/>
          <a:lstStyle/>
          <a:p>
            <a:r>
              <a:rPr lang="en-US" dirty="0" smtClean="0"/>
              <a:t>Newspaper Article</a:t>
            </a:r>
            <a:endParaRPr lang="en-US" dirty="0"/>
          </a:p>
        </p:txBody>
      </p:sp>
      <p:pic>
        <p:nvPicPr>
          <p:cNvPr id="3074" name="Picture 2" descr="http://r9.fodey.com/2263/aedb9d0a0ccb4c2bb7389365469f049f.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5160" y="381000"/>
            <a:ext cx="4739640" cy="6264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648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Radio Address from Resistance Leader Charles de Gaulle to French Citizens, January 1946</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De Gaulle was currently leading the French Resistance from Britain. He was also a </a:t>
            </a:r>
            <a:r>
              <a:rPr lang="en-US" dirty="0"/>
              <a:t>very conservative politician with a strong anti-Russian stance. </a:t>
            </a:r>
            <a:endParaRPr lang="en-US" dirty="0" smtClean="0"/>
          </a:p>
          <a:p>
            <a:endParaRPr lang="en-US" dirty="0"/>
          </a:p>
          <a:p>
            <a:r>
              <a:rPr lang="en-US" dirty="0" smtClean="0"/>
              <a:t>Excerpts:</a:t>
            </a:r>
            <a:br>
              <a:rPr lang="en-US" dirty="0" smtClean="0"/>
            </a:br>
            <a:r>
              <a:rPr lang="en-US" dirty="0" smtClean="0"/>
              <a:t>“I say to you all, resist the Russian Bear! Its aggression slumbers now, but when it awakes it shall be vicious and merciless in its assault on our culture and on what makes us great as a nation and a people. (…) Moreover, Stalin is not to be trusted, not even by his own people.</a:t>
            </a:r>
            <a:br>
              <a:rPr lang="en-US" dirty="0" smtClean="0"/>
            </a:br>
            <a:r>
              <a:rPr lang="en-US" dirty="0" smtClean="0"/>
              <a:t>I refuse to have Hitler fall off the shoulders of the French people only to be replaced by a traitor of equal magnitude (…)”</a:t>
            </a:r>
          </a:p>
          <a:p>
            <a:endParaRPr lang="en-US" dirty="0"/>
          </a:p>
          <a:p>
            <a:r>
              <a:rPr lang="en-US" dirty="0" smtClean="0"/>
              <a:t>(De Gaulle is assassinated by a Russian extremist before the end of the year.)</a:t>
            </a:r>
            <a:endParaRPr lang="en-US" dirty="0"/>
          </a:p>
        </p:txBody>
      </p:sp>
    </p:spTree>
    <p:extLst>
      <p:ext uri="{BB962C8B-B14F-4D97-AF65-F5344CB8AC3E}">
        <p14:creationId xmlns:p14="http://schemas.microsoft.com/office/powerpoint/2010/main" val="2128648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09800"/>
            <a:ext cx="7315200" cy="1293592"/>
          </a:xfrm>
        </p:spPr>
        <p:txBody>
          <a:bodyPr>
            <a:normAutofit fontScale="90000"/>
          </a:bodyPr>
          <a:lstStyle/>
          <a:p>
            <a:r>
              <a:rPr lang="en-US" dirty="0" smtClean="0"/>
              <a:t>Event #3:</a:t>
            </a:r>
            <a:br>
              <a:rPr lang="en-US" dirty="0" smtClean="0"/>
            </a:br>
            <a:r>
              <a:rPr lang="en-US" dirty="0" smtClean="0"/>
              <a:t>Soviet Russia has much greater post-WWII influence. France is divided into West France and Soviet East France.</a:t>
            </a:r>
            <a:endParaRPr lang="en-US" dirty="0"/>
          </a:p>
        </p:txBody>
      </p:sp>
    </p:spTree>
    <p:extLst>
      <p:ext uri="{BB962C8B-B14F-4D97-AF65-F5344CB8AC3E}">
        <p14:creationId xmlns:p14="http://schemas.microsoft.com/office/powerpoint/2010/main" val="2770436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6400800" cy="914400"/>
          </a:xfrm>
        </p:spPr>
        <p:txBody>
          <a:bodyPr>
            <a:normAutofit/>
          </a:bodyPr>
          <a:lstStyle/>
          <a:p>
            <a:r>
              <a:rPr lang="en-US" dirty="0" smtClean="0"/>
              <a:t>Map of Soviet Bloc, 1949</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762000"/>
            <a:ext cx="6762750" cy="5410200"/>
          </a:xfrm>
        </p:spPr>
      </p:pic>
      <p:sp>
        <p:nvSpPr>
          <p:cNvPr id="5" name="TextBox 4"/>
          <p:cNvSpPr txBox="1"/>
          <p:nvPr/>
        </p:nvSpPr>
        <p:spPr>
          <a:xfrm>
            <a:off x="609600" y="6248400"/>
            <a:ext cx="7772400" cy="369332"/>
          </a:xfrm>
          <a:prstGeom prst="rect">
            <a:avLst/>
          </a:prstGeom>
          <a:noFill/>
        </p:spPr>
        <p:txBody>
          <a:bodyPr wrap="square" rtlCol="0">
            <a:spAutoFit/>
          </a:bodyPr>
          <a:lstStyle/>
          <a:p>
            <a:r>
              <a:rPr lang="en-US" dirty="0" smtClean="0"/>
              <a:t>Shaded, but not listed by text: </a:t>
            </a:r>
            <a:r>
              <a:rPr lang="en-US" b="1" dirty="0" smtClean="0"/>
              <a:t>“East France</a:t>
            </a:r>
            <a:r>
              <a:rPr lang="en-US" dirty="0" smtClean="0"/>
              <a:t>”</a:t>
            </a:r>
            <a:endParaRPr lang="en-US" dirty="0"/>
          </a:p>
        </p:txBody>
      </p:sp>
    </p:spTree>
    <p:extLst>
      <p:ext uri="{BB962C8B-B14F-4D97-AF65-F5344CB8AC3E}">
        <p14:creationId xmlns:p14="http://schemas.microsoft.com/office/powerpoint/2010/main" val="2128648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7315200" cy="1154097"/>
          </a:xfrm>
        </p:spPr>
        <p:txBody>
          <a:bodyPr/>
          <a:lstStyle/>
          <a:p>
            <a:r>
              <a:rPr lang="en-US" dirty="0" smtClean="0"/>
              <a:t>“The Paris Wall”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807720"/>
            <a:ext cx="6019800" cy="6019800"/>
          </a:xfrm>
        </p:spPr>
      </p:pic>
    </p:spTree>
    <p:extLst>
      <p:ext uri="{BB962C8B-B14F-4D97-AF65-F5344CB8AC3E}">
        <p14:creationId xmlns:p14="http://schemas.microsoft.com/office/powerpoint/2010/main" val="2128648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47800"/>
            <a:ext cx="7315200" cy="1154097"/>
          </a:xfrm>
        </p:spPr>
        <p:txBody>
          <a:bodyPr/>
          <a:lstStyle/>
          <a:p>
            <a:r>
              <a:rPr lang="en-US" dirty="0" smtClean="0"/>
              <a:t>Operation Overlord (“D-Day”)</a:t>
            </a:r>
            <a:endParaRPr lang="en-US" dirty="0"/>
          </a:p>
        </p:txBody>
      </p:sp>
      <p:sp>
        <p:nvSpPr>
          <p:cNvPr id="3" name="Content Placeholder 2"/>
          <p:cNvSpPr>
            <a:spLocks noGrp="1"/>
          </p:cNvSpPr>
          <p:nvPr>
            <p:ph idx="1"/>
          </p:nvPr>
        </p:nvSpPr>
        <p:spPr>
          <a:xfrm>
            <a:off x="914400" y="2667000"/>
            <a:ext cx="7315200" cy="3539527"/>
          </a:xfrm>
        </p:spPr>
        <p:txBody>
          <a:bodyPr>
            <a:noAutofit/>
          </a:bodyPr>
          <a:lstStyle/>
          <a:p>
            <a:r>
              <a:rPr lang="en-US" sz="1300" dirty="0" smtClean="0"/>
              <a:t>By mid-1944 in the course of World War II, the Allied Forces were in a desperate position. German forces controlled Central Europe, having sealed it off from the rest of the world in what was informally called “Fortress Europe”. Their position was incredibly secure, and a war of attrition was wearing down Allied resources just as it was wearing down German resources.</a:t>
            </a:r>
          </a:p>
          <a:p>
            <a:r>
              <a:rPr lang="en-US" sz="1300" dirty="0" smtClean="0"/>
              <a:t>An elaborate plan—Operation Overlord—was put into effect, which would culminate in an amphibious landing across the English Channel onto the beaches of Normandy (northern France). Great effort was put into concealing where and when the assault would take place. (For example, General George S. Patton—whom Hitler feared greatly—was put in command of a massive army at the point where Hitler most expected the Allied forces to attempt to cross the English Channel. And it was all just a decoy to prevent the Germans from focusing their defenses on the </a:t>
            </a:r>
            <a:r>
              <a:rPr lang="en-US" sz="1300" i="1" dirty="0" smtClean="0"/>
              <a:t>real</a:t>
            </a:r>
            <a:r>
              <a:rPr lang="en-US" sz="1300" dirty="0" smtClean="0"/>
              <a:t> intended landing spot of the amphibious invasion itself, Operation Neptune.)</a:t>
            </a:r>
          </a:p>
          <a:p>
            <a:r>
              <a:rPr lang="en-US" sz="1300" dirty="0" smtClean="0"/>
              <a:t>After the invasion was delayed for a couple days due to ill-fitting weather, the invasion was launched from the coast of England on June 6, 1944. A beachhead was established promptly, and from this beachhead the Allied forces were able to advance through France, free Paris, and begin marching into Western Germany. Russian forces advanced from the Eastern Front and captured Berlin. Post-war, Germany was divided into West Germany and the Soviet-controlled East Germany, with the iconic Berlin Wall dividing the two nations down the center of the previous German capital.</a:t>
            </a:r>
            <a:endParaRPr lang="en-US" sz="1300" dirty="0"/>
          </a:p>
        </p:txBody>
      </p:sp>
    </p:spTree>
    <p:extLst>
      <p:ext uri="{BB962C8B-B14F-4D97-AF65-F5344CB8AC3E}">
        <p14:creationId xmlns:p14="http://schemas.microsoft.com/office/powerpoint/2010/main" val="2736950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38400"/>
            <a:ext cx="7315200" cy="1293592"/>
          </a:xfrm>
        </p:spPr>
        <p:txBody>
          <a:bodyPr/>
          <a:lstStyle/>
          <a:p>
            <a:r>
              <a:rPr lang="en-US" dirty="0" smtClean="0"/>
              <a:t>Modern-Day “Reality”</a:t>
            </a:r>
            <a:endParaRPr lang="en-US" dirty="0"/>
          </a:p>
        </p:txBody>
      </p:sp>
    </p:spTree>
    <p:extLst>
      <p:ext uri="{BB962C8B-B14F-4D97-AF65-F5344CB8AC3E}">
        <p14:creationId xmlns:p14="http://schemas.microsoft.com/office/powerpoint/2010/main" val="3804156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0"/>
            <a:ext cx="7315200" cy="3539527"/>
          </a:xfrm>
        </p:spPr>
        <p:txBody>
          <a:bodyPr>
            <a:noAutofit/>
          </a:bodyPr>
          <a:lstStyle/>
          <a:p>
            <a:r>
              <a:rPr lang="en-US" sz="1700" dirty="0" smtClean="0"/>
              <a:t>Post-WWII balance of power between America and USSR is heavily balanced in the USSR’s favor.</a:t>
            </a:r>
          </a:p>
          <a:p>
            <a:pPr lvl="1"/>
            <a:r>
              <a:rPr lang="en-US" sz="1700" dirty="0" smtClean="0"/>
              <a:t>America has very little influence in European politics.</a:t>
            </a:r>
          </a:p>
          <a:p>
            <a:endParaRPr lang="en-US" sz="1700" dirty="0" smtClean="0"/>
          </a:p>
          <a:p>
            <a:r>
              <a:rPr lang="en-US" sz="1700" dirty="0" smtClean="0"/>
              <a:t>Nuclear weapons were still developed by both nations. (After a failed D-Day, the American government saw a nuclear victory as the only solution.) But MAD prevented usage of the nuclear weapons, despite the very high post-WWII tensions between America and the USSR.</a:t>
            </a:r>
          </a:p>
          <a:p>
            <a:endParaRPr lang="en-US" sz="1700" dirty="0" smtClean="0"/>
          </a:p>
          <a:p>
            <a:r>
              <a:rPr lang="en-US" sz="1700" dirty="0" smtClean="0"/>
              <a:t>With increased resources, Russia wins the Space Race, being the first country to put a man on the Moon.</a:t>
            </a:r>
          </a:p>
          <a:p>
            <a:endParaRPr lang="en-US" sz="1700" dirty="0" smtClean="0"/>
          </a:p>
          <a:p>
            <a:r>
              <a:rPr lang="en-US" sz="1700" dirty="0" smtClean="0"/>
              <a:t>Because both West and East Germany are under economically-inefficient Soviet control, Germany does not become an economic superpower in the second half of the 20</a:t>
            </a:r>
            <a:r>
              <a:rPr lang="en-US" sz="1700" baseline="30000" dirty="0" smtClean="0"/>
              <a:t>th</a:t>
            </a:r>
            <a:r>
              <a:rPr lang="en-US" sz="1700" dirty="0" smtClean="0"/>
              <a:t> century.</a:t>
            </a:r>
          </a:p>
          <a:p>
            <a:endParaRPr lang="en-US" sz="1700" dirty="0" smtClean="0"/>
          </a:p>
          <a:p>
            <a:r>
              <a:rPr lang="en-US" sz="1700" dirty="0" smtClean="0"/>
              <a:t>Also, Dwight D. Eisenhower is never elected president – he does not have the high status of a war hero.</a:t>
            </a:r>
            <a:endParaRPr lang="en-US" sz="1700" dirty="0"/>
          </a:p>
        </p:txBody>
      </p:sp>
    </p:spTree>
    <p:extLst>
      <p:ext uri="{BB962C8B-B14F-4D97-AF65-F5344CB8AC3E}">
        <p14:creationId xmlns:p14="http://schemas.microsoft.com/office/powerpoint/2010/main" val="1324587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95400"/>
            <a:ext cx="7315200" cy="1154097"/>
          </a:xfrm>
        </p:spPr>
        <p:txBody>
          <a:bodyPr/>
          <a:lstStyle/>
          <a:p>
            <a:r>
              <a:rPr lang="en-US" dirty="0" smtClean="0"/>
              <a:t>Citations</a:t>
            </a:r>
            <a:endParaRPr lang="en-US" dirty="0"/>
          </a:p>
        </p:txBody>
      </p:sp>
      <p:sp>
        <p:nvSpPr>
          <p:cNvPr id="3" name="Content Placeholder 2"/>
          <p:cNvSpPr>
            <a:spLocks noGrp="1"/>
          </p:cNvSpPr>
          <p:nvPr>
            <p:ph idx="1"/>
          </p:nvPr>
        </p:nvSpPr>
        <p:spPr>
          <a:xfrm>
            <a:off x="914400" y="2514600"/>
            <a:ext cx="7315200" cy="3539527"/>
          </a:xfrm>
        </p:spPr>
        <p:txBody>
          <a:bodyPr>
            <a:noAutofit/>
          </a:bodyPr>
          <a:lstStyle/>
          <a:p>
            <a:r>
              <a:rPr lang="en-US" sz="1000" u="sng" dirty="0">
                <a:hlinkClick r:id="rId2"/>
              </a:rPr>
              <a:t>http://www.archives.gov/education/lessons/d-day-memo</a:t>
            </a:r>
            <a:r>
              <a:rPr lang="en-US" sz="1000" u="sng" dirty="0" smtClean="0">
                <a:hlinkClick r:id="rId2"/>
              </a:rPr>
              <a:t>/</a:t>
            </a:r>
            <a:endParaRPr lang="en-US" sz="1000" u="sng" dirty="0" smtClean="0"/>
          </a:p>
          <a:p>
            <a:pPr lvl="1"/>
            <a:r>
              <a:rPr lang="en-US" sz="1000" u="sng" dirty="0">
                <a:hlinkClick r:id="rId3"/>
              </a:rPr>
              <a:t>http://</a:t>
            </a:r>
            <a:r>
              <a:rPr lang="en-US" sz="1000" u="sng" dirty="0" smtClean="0">
                <a:hlinkClick r:id="rId3"/>
              </a:rPr>
              <a:t>www.archives.gov/education/lessons/d-day-memo/images/d-day-memo.jpg</a:t>
            </a:r>
            <a:endParaRPr lang="en-US" sz="1000" u="sng" dirty="0" smtClean="0"/>
          </a:p>
          <a:p>
            <a:pPr lvl="1"/>
            <a:endParaRPr lang="en-US" sz="1000" dirty="0" smtClean="0"/>
          </a:p>
          <a:p>
            <a:r>
              <a:rPr lang="en-US" sz="1000" u="sng" dirty="0">
                <a:hlinkClick r:id="rId4"/>
              </a:rPr>
              <a:t>http://</a:t>
            </a:r>
            <a:r>
              <a:rPr lang="en-US" sz="1000" u="sng" dirty="0" smtClean="0">
                <a:hlinkClick r:id="rId4"/>
              </a:rPr>
              <a:t>www.nationalww2museum.org/education/for-teachers/lesson-plans/ike-speaks.pdf</a:t>
            </a:r>
            <a:endParaRPr lang="en-US" sz="1000" u="sng" dirty="0" smtClean="0"/>
          </a:p>
          <a:p>
            <a:endParaRPr lang="en-US" sz="1000" u="sng" dirty="0" smtClean="0">
              <a:hlinkClick r:id="rId5"/>
            </a:endParaRPr>
          </a:p>
          <a:p>
            <a:r>
              <a:rPr lang="en-US" sz="1000" u="sng" dirty="0" smtClean="0">
                <a:hlinkClick r:id="rId5"/>
              </a:rPr>
              <a:t>http</a:t>
            </a:r>
            <a:r>
              <a:rPr lang="en-US" sz="1000" u="sng" dirty="0">
                <a:hlinkClick r:id="rId5"/>
              </a:rPr>
              <a:t>://</a:t>
            </a:r>
            <a:r>
              <a:rPr lang="en-US" sz="1000" u="sng" dirty="0" smtClean="0">
                <a:hlinkClick r:id="rId5"/>
              </a:rPr>
              <a:t>www.guardian.co.uk/world/2004/may/28/secondworldwar.features111</a:t>
            </a:r>
            <a:endParaRPr lang="en-US" sz="1000" u="sng" dirty="0" smtClean="0"/>
          </a:p>
          <a:p>
            <a:endParaRPr lang="en-US" sz="1000" dirty="0" smtClean="0">
              <a:hlinkClick r:id="rId6"/>
            </a:endParaRPr>
          </a:p>
          <a:p>
            <a:r>
              <a:rPr lang="en-US" sz="1000" dirty="0" smtClean="0">
                <a:hlinkClick r:id="rId6"/>
              </a:rPr>
              <a:t>http</a:t>
            </a:r>
            <a:r>
              <a:rPr lang="en-US" sz="1000" dirty="0">
                <a:hlinkClick r:id="rId6"/>
              </a:rPr>
              <a:t>://</a:t>
            </a:r>
            <a:r>
              <a:rPr lang="en-US" sz="1000" dirty="0" smtClean="0">
                <a:hlinkClick r:id="rId6"/>
              </a:rPr>
              <a:t>news.bbc.co.uk/2/shared/spl/hi/europe/02/euro_borders/html/8.stm</a:t>
            </a:r>
            <a:endParaRPr lang="en-US" sz="1000" dirty="0" smtClean="0"/>
          </a:p>
          <a:p>
            <a:pPr lvl="1"/>
            <a:r>
              <a:rPr lang="en-US" sz="1000" dirty="0" smtClean="0">
                <a:hlinkClick r:id="rId7"/>
              </a:rPr>
              <a:t>http</a:t>
            </a:r>
            <a:r>
              <a:rPr lang="en-US" sz="1000" dirty="0">
                <a:hlinkClick r:id="rId7"/>
              </a:rPr>
              <a:t>://</a:t>
            </a:r>
            <a:r>
              <a:rPr lang="en-US" sz="1000" dirty="0" smtClean="0">
                <a:hlinkClick r:id="rId7"/>
              </a:rPr>
              <a:t>news.bbc.co.uk/nol/shared/spl/hi/europe/02/euro_borders/img/map8.gif</a:t>
            </a:r>
            <a:endParaRPr lang="en-US" sz="1000" dirty="0" smtClean="0"/>
          </a:p>
          <a:p>
            <a:pPr lvl="1"/>
            <a:endParaRPr lang="en-US" sz="1000" dirty="0" smtClean="0"/>
          </a:p>
          <a:p>
            <a:r>
              <a:rPr lang="en-US" sz="1000" dirty="0">
                <a:hlinkClick r:id="rId8"/>
              </a:rPr>
              <a:t>http://</a:t>
            </a:r>
            <a:r>
              <a:rPr lang="en-US" sz="1000" dirty="0" smtClean="0">
                <a:hlinkClick r:id="rId8"/>
              </a:rPr>
              <a:t>interwar.tumblr.com/post/4228837318/d-day-letter-to-troops-from-general-eisenhower</a:t>
            </a:r>
            <a:endParaRPr lang="en-US" sz="1000" dirty="0"/>
          </a:p>
          <a:p>
            <a:pPr lvl="1"/>
            <a:r>
              <a:rPr lang="en-US" sz="1000" dirty="0" smtClean="0">
                <a:hlinkClick r:id="rId9"/>
              </a:rPr>
              <a:t>http</a:t>
            </a:r>
            <a:r>
              <a:rPr lang="en-US" sz="1000" dirty="0">
                <a:hlinkClick r:id="rId9"/>
              </a:rPr>
              <a:t>://</a:t>
            </a:r>
            <a:r>
              <a:rPr lang="en-US" sz="1000" dirty="0" smtClean="0">
                <a:hlinkClick r:id="rId9"/>
              </a:rPr>
              <a:t>24.media.tumblr.com/tumblr_liwsneWYem1qaac0mo1_500.png</a:t>
            </a:r>
            <a:endParaRPr lang="en-US" sz="1000" dirty="0" smtClean="0"/>
          </a:p>
          <a:p>
            <a:pPr lvl="1"/>
            <a:endParaRPr lang="en-US" sz="1000" dirty="0"/>
          </a:p>
          <a:p>
            <a:r>
              <a:rPr lang="en-US" sz="1000" dirty="0">
                <a:hlinkClick r:id="rId10"/>
              </a:rPr>
              <a:t>http://</a:t>
            </a:r>
            <a:r>
              <a:rPr lang="en-US" sz="1000" dirty="0" smtClean="0">
                <a:hlinkClick r:id="rId10"/>
              </a:rPr>
              <a:t>www.fodey.com/generators/newspaper/snippet.asp</a:t>
            </a:r>
            <a:endParaRPr lang="en-US" sz="1000" dirty="0" smtClean="0"/>
          </a:p>
          <a:p>
            <a:endParaRPr lang="en-US" sz="1000" dirty="0"/>
          </a:p>
          <a:p>
            <a:r>
              <a:rPr lang="en-US" sz="1000" dirty="0">
                <a:hlinkClick r:id="rId11"/>
              </a:rPr>
              <a:t>http://</a:t>
            </a:r>
            <a:r>
              <a:rPr lang="en-US" sz="1000" dirty="0" smtClean="0">
                <a:hlinkClick r:id="rId11"/>
              </a:rPr>
              <a:t>25.media.tumblr.com/tumblr_m16rihrja31rrd8g6o1_400.jpg</a:t>
            </a:r>
            <a:endParaRPr lang="en-US" sz="1000" dirty="0" smtClean="0"/>
          </a:p>
          <a:p>
            <a:endParaRPr lang="en-US" sz="1000" dirty="0"/>
          </a:p>
          <a:p>
            <a:r>
              <a:rPr lang="en-US" sz="1000" dirty="0">
                <a:hlinkClick r:id="rId12"/>
              </a:rPr>
              <a:t>http://</a:t>
            </a:r>
            <a:r>
              <a:rPr lang="en-US" sz="1000" dirty="0" smtClean="0">
                <a:hlinkClick r:id="rId12"/>
              </a:rPr>
              <a:t>images.fineartamerica.com/images-medium-large/eiffel-tower-at-dusk-with-paris-skyline-axiom-photographic.jpg</a:t>
            </a:r>
            <a:endParaRPr lang="en-US" sz="1000" dirty="0" smtClean="0"/>
          </a:p>
          <a:p>
            <a:endParaRPr lang="en-US" sz="1000" dirty="0" smtClean="0"/>
          </a:p>
          <a:p>
            <a:r>
              <a:rPr lang="en-US" sz="1000" dirty="0">
                <a:hlinkClick r:id="rId13"/>
              </a:rPr>
              <a:t>http://</a:t>
            </a:r>
            <a:r>
              <a:rPr lang="en-US" sz="1000" dirty="0" smtClean="0">
                <a:hlinkClick r:id="rId13"/>
              </a:rPr>
              <a:t>commons.wikimedia.org/wiki/File:Paris_Eiffel_Tower_On_Completion.jpg</a:t>
            </a:r>
            <a:endParaRPr lang="en-US" sz="1000" dirty="0" smtClean="0"/>
          </a:p>
          <a:p>
            <a:endParaRPr lang="en-US" sz="1000" dirty="0"/>
          </a:p>
          <a:p>
            <a:r>
              <a:rPr lang="en-US" sz="1000" dirty="0">
                <a:hlinkClick r:id="rId14"/>
              </a:rPr>
              <a:t>http://www.bbc.co.uk/schools/gcsebitesize/history/mwh/ir2/berlinwallrev2.shtml</a:t>
            </a:r>
            <a:endParaRPr lang="en-US" sz="1000" dirty="0"/>
          </a:p>
        </p:txBody>
      </p:sp>
    </p:spTree>
    <p:extLst>
      <p:ext uri="{BB962C8B-B14F-4D97-AF65-F5344CB8AC3E}">
        <p14:creationId xmlns:p14="http://schemas.microsoft.com/office/powerpoint/2010/main" val="2662257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315200" cy="1293592"/>
          </a:xfrm>
        </p:spPr>
        <p:txBody>
          <a:bodyPr/>
          <a:lstStyle/>
          <a:p>
            <a:r>
              <a:rPr lang="en-US" dirty="0" smtClean="0"/>
              <a:t>Preceding Events</a:t>
            </a:r>
            <a:endParaRPr lang="en-US" dirty="0"/>
          </a:p>
        </p:txBody>
      </p:sp>
    </p:spTree>
    <p:extLst>
      <p:ext uri="{BB962C8B-B14F-4D97-AF65-F5344CB8AC3E}">
        <p14:creationId xmlns:p14="http://schemas.microsoft.com/office/powerpoint/2010/main" val="1802963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Eisenhower’s Letter to Troops: June, 1944</a:t>
            </a:r>
            <a:endParaRPr lang="en-US" dirty="0"/>
          </a:p>
        </p:txBody>
      </p:sp>
      <p:sp>
        <p:nvSpPr>
          <p:cNvPr id="3" name="Content Placeholder 2"/>
          <p:cNvSpPr>
            <a:spLocks noGrp="1"/>
          </p:cNvSpPr>
          <p:nvPr>
            <p:ph idx="1"/>
          </p:nvPr>
        </p:nvSpPr>
        <p:spPr/>
        <p:txBody>
          <a:bodyPr/>
          <a:lstStyle/>
          <a:p>
            <a:r>
              <a:rPr lang="en-US" dirty="0" smtClean="0"/>
              <a:t>Letter from Supreme Allied Commander Eisenhower to the troops about to embark on Operation Neptune (the specific codename for the amphibious landing itself).</a:t>
            </a:r>
          </a:p>
          <a:p>
            <a:r>
              <a:rPr lang="en-US" dirty="0" smtClean="0"/>
              <a:t>Partially because the actual date of the landing depended on the day’s weather, there is no specific date on this pamphlet.</a:t>
            </a:r>
            <a:endParaRPr lang="en-US" dirty="0"/>
          </a:p>
        </p:txBody>
      </p:sp>
    </p:spTree>
    <p:extLst>
      <p:ext uri="{BB962C8B-B14F-4D97-AF65-F5344CB8AC3E}">
        <p14:creationId xmlns:p14="http://schemas.microsoft.com/office/powerpoint/2010/main" val="2977738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3062"/>
            <a:ext cx="4572000" cy="6851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0663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Letter from Soldier: June 4, 1944</a:t>
            </a:r>
            <a:endParaRPr lang="en-US" dirty="0"/>
          </a:p>
        </p:txBody>
      </p:sp>
      <p:sp>
        <p:nvSpPr>
          <p:cNvPr id="3" name="Content Placeholder 2"/>
          <p:cNvSpPr>
            <a:spLocks noGrp="1"/>
          </p:cNvSpPr>
          <p:nvPr>
            <p:ph idx="1"/>
          </p:nvPr>
        </p:nvSpPr>
        <p:spPr/>
        <p:txBody>
          <a:bodyPr/>
          <a:lstStyle/>
          <a:p>
            <a:r>
              <a:rPr lang="en-US" dirty="0" smtClean="0"/>
              <a:t>Letter sent from American Major Rodney Maude to his mother before departing for Operation Overlord.</a:t>
            </a:r>
          </a:p>
          <a:p>
            <a:r>
              <a:rPr lang="en-US" dirty="0" smtClean="0"/>
              <a:t>The mindset of soldiers before battle is immensely</a:t>
            </a:r>
            <a:br>
              <a:rPr lang="en-US" dirty="0" smtClean="0"/>
            </a:br>
            <a:r>
              <a:rPr lang="en-US" dirty="0" smtClean="0"/>
              <a:t>important – it does a great deal in determining the troops’ efficacy.</a:t>
            </a:r>
          </a:p>
          <a:p>
            <a:r>
              <a:rPr lang="en-US" dirty="0" smtClean="0"/>
              <a:t>The mindset of officers before battle is also indicative of the potential success of the operation – they are privy to more information than the average soldier, who is of lower rank.</a:t>
            </a:r>
          </a:p>
        </p:txBody>
      </p:sp>
    </p:spTree>
    <p:extLst>
      <p:ext uri="{BB962C8B-B14F-4D97-AF65-F5344CB8AC3E}">
        <p14:creationId xmlns:p14="http://schemas.microsoft.com/office/powerpoint/2010/main" val="765040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28600"/>
            <a:ext cx="7848600" cy="6400799"/>
          </a:xfrm>
        </p:spPr>
        <p:txBody>
          <a:bodyPr>
            <a:noAutofit/>
          </a:bodyPr>
          <a:lstStyle/>
          <a:p>
            <a:pPr marL="45720" indent="0">
              <a:buNone/>
            </a:pPr>
            <a:endParaRPr lang="en-US" sz="1300" b="1" dirty="0" smtClean="0"/>
          </a:p>
          <a:p>
            <a:r>
              <a:rPr lang="en-US" sz="1300" b="1" dirty="0" smtClean="0"/>
              <a:t>Major </a:t>
            </a:r>
            <a:r>
              <a:rPr lang="en-US" sz="1300" b="1" dirty="0"/>
              <a:t>Rodney Maude</a:t>
            </a:r>
            <a:r>
              <a:rPr lang="en-US" sz="1300" dirty="0"/>
              <a:t> In command of 246 Field Company, Royal Engineers. Landed on Sword Beach on D-day</a:t>
            </a:r>
            <a:br>
              <a:rPr lang="en-US" sz="1300" dirty="0"/>
            </a:br>
            <a:r>
              <a:rPr lang="en-US" sz="1300" b="1" dirty="0"/>
              <a:t>June 4</a:t>
            </a:r>
            <a:r>
              <a:rPr lang="en-US" sz="1300" dirty="0"/>
              <a:t/>
            </a:r>
            <a:br>
              <a:rPr lang="en-US" sz="1300" dirty="0"/>
            </a:br>
            <a:endParaRPr lang="en-US" sz="1300" dirty="0" smtClean="0"/>
          </a:p>
          <a:p>
            <a:endParaRPr lang="en-US" sz="1300" dirty="0"/>
          </a:p>
          <a:p>
            <a:pPr marL="45720" indent="0">
              <a:buNone/>
            </a:pPr>
            <a:r>
              <a:rPr lang="en-US" sz="1300" dirty="0"/>
              <a:t>My dear Mum</a:t>
            </a:r>
          </a:p>
          <a:p>
            <a:pPr marL="45720" indent="0">
              <a:buNone/>
            </a:pPr>
            <a:endParaRPr lang="en-US" sz="1300" dirty="0" smtClean="0"/>
          </a:p>
          <a:p>
            <a:pPr marL="45720" indent="0">
              <a:buNone/>
            </a:pPr>
            <a:r>
              <a:rPr lang="en-US" sz="1300" dirty="0" smtClean="0"/>
              <a:t>You </a:t>
            </a:r>
            <a:r>
              <a:rPr lang="en-US" sz="1300" dirty="0"/>
              <a:t>certainly won't get this letter until after the event, as it were, but I hope it won't be delayed too long. I am writing this on board the ship in which we go across. At the moment, of course, we are at anchor off the coast of England, surrounded by a great many other ships and craft.</a:t>
            </a:r>
          </a:p>
          <a:p>
            <a:pPr marL="45720" indent="0">
              <a:buNone/>
            </a:pPr>
            <a:r>
              <a:rPr lang="en-US" sz="1300" dirty="0"/>
              <a:t>We embarked yesterday afternoon. We had lunch in camp and then got into buses and drove - very slowly - down to the </a:t>
            </a:r>
            <a:r>
              <a:rPr lang="en-US" sz="1300" dirty="0" err="1"/>
              <a:t>harbour</a:t>
            </a:r>
            <a:r>
              <a:rPr lang="en-US" sz="1300" dirty="0"/>
              <a:t>. The men were all very cheerful, cracking jokes and cheering every girl we passed on the way. You would never have dreamed, except from the amount of equipment we were carrying, that we were not going on another exercise. I must say I didn't feel any different myself.</a:t>
            </a:r>
          </a:p>
          <a:p>
            <a:pPr marL="45720" indent="0">
              <a:buNone/>
            </a:pPr>
            <a:r>
              <a:rPr lang="en-US" sz="1300" dirty="0"/>
              <a:t>I have known for over a year of course that we would eventually go off on this, or something similar, and I used to dread the last preparations and the final parting from friends and England, but in actual fact (fortunately) I haven't minded at all, now that it is really happening. We all feel very confident and optimistic about the result of the landings, and we all think it is going to be a walkover - at first, anyway. Also, it simply doesn't occur to anyone as a possibility that anything unpleasant can possibly happen - to other people, yes, but not to oneself, so naturally nobody worries about it. And also we are all intensely interested to see how this thing which we have been planning so long and training for so long does work out in practice. I hope you have been getting some of my letters, but I am afraid they haven't been very good ones recently for obvious reasons - and there probably won't be any more for some time as I shall be rather busy for a few days! Anyway, please don't worry, I am sure to be all right and no news is good news. All my love to you, and don't worry.</a:t>
            </a:r>
          </a:p>
          <a:p>
            <a:pPr marL="45720" indent="0">
              <a:buNone/>
            </a:pPr>
            <a:endParaRPr lang="en-US" sz="1300" dirty="0" smtClean="0"/>
          </a:p>
          <a:p>
            <a:pPr marL="45720" indent="0">
              <a:buNone/>
            </a:pPr>
            <a:r>
              <a:rPr lang="en-US" sz="1300" dirty="0" smtClean="0"/>
              <a:t>Your </a:t>
            </a:r>
            <a:r>
              <a:rPr lang="en-US" sz="1300" dirty="0"/>
              <a:t>loving</a:t>
            </a:r>
          </a:p>
          <a:p>
            <a:pPr marL="45720" indent="0">
              <a:buNone/>
            </a:pPr>
            <a:r>
              <a:rPr lang="en-US" sz="1300" dirty="0"/>
              <a:t>Rodney</a:t>
            </a:r>
          </a:p>
          <a:p>
            <a:endParaRPr lang="en-US" sz="1300" dirty="0"/>
          </a:p>
        </p:txBody>
      </p:sp>
    </p:spTree>
    <p:extLst>
      <p:ext uri="{BB962C8B-B14F-4D97-AF65-F5344CB8AC3E}">
        <p14:creationId xmlns:p14="http://schemas.microsoft.com/office/powerpoint/2010/main" val="2432867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Memo to General Marshall from Eisenhower: June 6, 1944</a:t>
            </a:r>
            <a:endParaRPr lang="en-US" dirty="0"/>
          </a:p>
        </p:txBody>
      </p:sp>
      <p:sp>
        <p:nvSpPr>
          <p:cNvPr id="3" name="Content Placeholder 2"/>
          <p:cNvSpPr>
            <a:spLocks noGrp="1"/>
          </p:cNvSpPr>
          <p:nvPr>
            <p:ph idx="1"/>
          </p:nvPr>
        </p:nvSpPr>
        <p:spPr/>
        <p:txBody>
          <a:bodyPr/>
          <a:lstStyle/>
          <a:p>
            <a:r>
              <a:rPr lang="en-US" dirty="0" smtClean="0"/>
              <a:t>A secret memo from General Dwight D. Eisenhower to General George C. Marshall and staff, remarking on initial conditions of the landing</a:t>
            </a:r>
          </a:p>
          <a:p>
            <a:pPr lvl="1"/>
            <a:r>
              <a:rPr lang="en-US" dirty="0" smtClean="0"/>
              <a:t>Sent on the dawn of D-Day</a:t>
            </a:r>
            <a:endParaRPr lang="en-US" dirty="0"/>
          </a:p>
        </p:txBody>
      </p:sp>
    </p:spTree>
    <p:extLst>
      <p:ext uri="{BB962C8B-B14F-4D97-AF65-F5344CB8AC3E}">
        <p14:creationId xmlns:p14="http://schemas.microsoft.com/office/powerpoint/2010/main" val="2721819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archives.gov/education/lessons/d-day-memo/images/d-day-mem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6531"/>
            <a:ext cx="5257800" cy="6827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0845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856</TotalTime>
  <Words>765</Words>
  <Application>Microsoft Office PowerPoint</Application>
  <PresentationFormat>On-screen Show (4:3)</PresentationFormat>
  <Paragraphs>90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Perspective</vt:lpstr>
      <vt:lpstr>What if “D-Day” Failed?</vt:lpstr>
      <vt:lpstr>Operation Overlord (“D-Day”)</vt:lpstr>
      <vt:lpstr>Preceding Events</vt:lpstr>
      <vt:lpstr>Eisenhower’s Letter to Troops: June, 1944</vt:lpstr>
      <vt:lpstr>PowerPoint Presentation</vt:lpstr>
      <vt:lpstr>Letter from Soldier: June 4, 1944</vt:lpstr>
      <vt:lpstr>PowerPoint Presentation</vt:lpstr>
      <vt:lpstr>Memo to General Marshall from Eisenhower: June 6, 1944</vt:lpstr>
      <vt:lpstr>PowerPoint Presentation</vt:lpstr>
      <vt:lpstr>Point of Diversion: Operation Neptune Fails</vt:lpstr>
      <vt:lpstr>Event #1: Aftermath of the failed Operation Neptune</vt:lpstr>
      <vt:lpstr>Letter from Eisenhower to Troops: June 8, 1944</vt:lpstr>
      <vt:lpstr>“Fireside Chat”: Radio Address from Roosevelt to American Citizens</vt:lpstr>
      <vt:lpstr>Event #2: With a stagnant Western Front, the Russians on the Eastern Front take both Berlin and Paris</vt:lpstr>
      <vt:lpstr>Newspaper Article</vt:lpstr>
      <vt:lpstr>Radio Address from Resistance Leader Charles de Gaulle to French Citizens, January 1946</vt:lpstr>
      <vt:lpstr>Event #3: Soviet Russia has much greater post-WWII influence. France is divided into West France and Soviet East France.</vt:lpstr>
      <vt:lpstr>Map of Soviet Bloc, 1949</vt:lpstr>
      <vt:lpstr>“The Paris Wall”</vt:lpstr>
      <vt:lpstr>Modern-Day “Reality”</vt:lpstr>
      <vt:lpstr>PowerPoint Presentation</vt:lpstr>
      <vt:lpstr>Citations</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if D-Day Never Happened?</dc:title>
  <dc:creator>Joseph Cornett</dc:creator>
  <cp:lastModifiedBy>Joseph Cornett</cp:lastModifiedBy>
  <cp:revision>25</cp:revision>
  <dcterms:created xsi:type="dcterms:W3CDTF">2013-05-16T12:35:35Z</dcterms:created>
  <dcterms:modified xsi:type="dcterms:W3CDTF">2013-05-17T02:51:51Z</dcterms:modified>
</cp:coreProperties>
</file>